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8" r:id="rId2"/>
    <p:sldId id="269" r:id="rId3"/>
    <p:sldId id="270" r:id="rId4"/>
    <p:sldId id="271" r:id="rId5"/>
    <p:sldId id="272" r:id="rId6"/>
    <p:sldId id="274" r:id="rId7"/>
    <p:sldId id="275" r:id="rId8"/>
    <p:sldId id="277" r:id="rId9"/>
    <p:sldId id="276" r:id="rId10"/>
    <p:sldId id="278" r:id="rId1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6B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96787EF3-502A-4E9D-8CE8-499BEE962E1E}" type="datetimeFigureOut">
              <a:rPr lang="ko-KR" altLang="en-US" smtClean="0"/>
              <a:t>2022-12-12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E703830B-78D8-4E3A-BF0B-4933F8670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61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2022-12-12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94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2022-12-12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74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2022-12-12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2022-12-12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8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2022-12-12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45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2022-12-12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54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2022-12-12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49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2022-12-12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73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2022-12-12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85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2022-12-12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28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2022-12-12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74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6C6B-125A-410D-95AA-DEA7AD09836C}" type="datetimeFigureOut">
              <a:rPr lang="ko-KR" altLang="en-US" smtClean="0"/>
              <a:t>2022-12-12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82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F3645D-672A-4025-BCB7-64232F621C53}"/>
              </a:ext>
            </a:extLst>
          </p:cNvPr>
          <p:cNvSpPr txBox="1"/>
          <p:nvPr/>
        </p:nvSpPr>
        <p:spPr>
          <a:xfrm>
            <a:off x="791579" y="1484784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2023</a:t>
            </a:r>
            <a:r>
              <a:rPr lang="ko-KR" altLang="en-US" sz="48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학년도 </a:t>
            </a:r>
            <a:endParaRPr lang="en-US" altLang="ko-KR" sz="48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pPr algn="ctr"/>
            <a:endParaRPr lang="en-US" altLang="ko-KR" sz="4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pPr algn="ctr"/>
            <a:r>
              <a:rPr lang="en-US" altLang="ko-KR" sz="4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DSC</a:t>
            </a:r>
            <a:r>
              <a:rPr lang="ko-KR" altLang="en-US" sz="4000" dirty="0" err="1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공유대학</a:t>
            </a:r>
            <a:r>
              <a:rPr lang="en-US" altLang="ko-KR" sz="4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ko-KR" altLang="en-US" sz="4000" dirty="0" err="1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융합전공</a:t>
            </a:r>
            <a:r>
              <a:rPr lang="en-US" altLang="ko-KR" sz="4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(</a:t>
            </a:r>
            <a:r>
              <a:rPr lang="ko-KR" altLang="en-US" sz="4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복수전공</a:t>
            </a:r>
            <a:r>
              <a:rPr lang="en-US" altLang="ko-KR" sz="4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)</a:t>
            </a:r>
            <a:r>
              <a:rPr lang="ko-KR" altLang="en-US" sz="4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endParaRPr lang="en-US" altLang="ko-KR" sz="4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pPr algn="ctr"/>
            <a:r>
              <a:rPr lang="en-US" altLang="ko-KR" sz="4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ko-KR" altLang="en-US" sz="4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 가이드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57" y="5805264"/>
            <a:ext cx="305488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9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245815" y="332656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9. AI </a:t>
            </a:r>
            <a:r>
              <a:rPr lang="ko-KR" altLang="en-US" sz="36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면접전형 안내</a:t>
            </a:r>
            <a:endParaRPr lang="en-US" altLang="ko-KR" sz="3600" dirty="0" smtClean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2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   (</a:t>
            </a:r>
            <a:r>
              <a:rPr lang="ko-KR" altLang="en-US" sz="2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원서접수 마감 후</a:t>
            </a:r>
            <a:r>
              <a:rPr lang="en-US" altLang="ko-KR" sz="2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, </a:t>
            </a:r>
            <a:r>
              <a:rPr lang="ko-KR" altLang="en-US" sz="2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지원자에 다음 전형에 대한 안내 실시</a:t>
            </a:r>
            <a:r>
              <a:rPr lang="en-US" altLang="ko-KR" sz="2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251520" y="1630829"/>
            <a:ext cx="914501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dirty="0" smtClean="0">
                <a:ea typeface="돋움" panose="020B0600000101010101" pitchFamily="50" charset="-127"/>
                <a:cs typeface="Pretendard ExtraBold" panose="02000903000000020004" pitchFamily="50" charset="-127"/>
              </a:rPr>
              <a:t>- </a:t>
            </a:r>
            <a:r>
              <a:rPr lang="ko-KR" altLang="en-US" sz="2700" dirty="0" err="1" smtClean="0">
                <a:ea typeface="Pretendard Medium" panose="02000603000000020004" pitchFamily="50" charset="-127"/>
                <a:cs typeface="Pretendard ExtraBold" panose="02000903000000020004" pitchFamily="50" charset="-127"/>
              </a:rPr>
              <a:t>안내일시</a:t>
            </a:r>
            <a:r>
              <a:rPr lang="en-US" altLang="ko-KR" sz="2700" dirty="0" smtClean="0">
                <a:ea typeface="돋움" panose="020B0600000101010101" pitchFamily="50" charset="-127"/>
                <a:cs typeface="Pretendard ExtraBold" panose="02000903000000020004" pitchFamily="50" charset="-127"/>
              </a:rPr>
              <a:t>: </a:t>
            </a:r>
            <a:r>
              <a:rPr lang="en-US" altLang="ko-KR" sz="2700" b="1" dirty="0" smtClean="0">
                <a:solidFill>
                  <a:srgbClr val="506BFF"/>
                </a:solidFill>
                <a:ea typeface="돋움" panose="020B0600000101010101" pitchFamily="50" charset="-127"/>
                <a:cs typeface="Pretendard ExtraBold" panose="02000903000000020004" pitchFamily="50" charset="-127"/>
              </a:rPr>
              <a:t>2022. 12. 26.(</a:t>
            </a:r>
            <a:r>
              <a:rPr lang="ko-KR" altLang="en-US" sz="2700" b="1" dirty="0" smtClean="0">
                <a:solidFill>
                  <a:srgbClr val="506BFF"/>
                </a:solidFill>
                <a:ea typeface="돋움" panose="020B0600000101010101" pitchFamily="50" charset="-127"/>
                <a:cs typeface="Pretendard ExtraBold" panose="02000903000000020004" pitchFamily="50" charset="-127"/>
              </a:rPr>
              <a:t>월</a:t>
            </a:r>
            <a:r>
              <a:rPr lang="en-US" altLang="ko-KR" sz="2700" b="1" dirty="0" smtClean="0">
                <a:solidFill>
                  <a:srgbClr val="506BFF"/>
                </a:solidFill>
                <a:ea typeface="돋움" panose="020B0600000101010101" pitchFamily="50" charset="-127"/>
                <a:cs typeface="Pretendard ExtraBold" panose="02000903000000020004" pitchFamily="50" charset="-127"/>
              </a:rPr>
              <a:t>), 9:00</a:t>
            </a:r>
            <a:r>
              <a:rPr lang="en-US" altLang="ko-KR" sz="2700" dirty="0" smtClean="0">
                <a:ea typeface="돋움" panose="020B0600000101010101" pitchFamily="50" charset="-127"/>
                <a:cs typeface="Pretendard ExtraBold" panose="02000903000000020004" pitchFamily="50" charset="-127"/>
              </a:rPr>
              <a:t> </a:t>
            </a:r>
            <a:r>
              <a:rPr lang="ko-KR" altLang="en-US" sz="2700" dirty="0" smtClean="0">
                <a:ea typeface="돋움" panose="020B0600000101010101" pitchFamily="50" charset="-127"/>
                <a:cs typeface="Pretendard ExtraBold" panose="02000903000000020004" pitchFamily="50" charset="-127"/>
              </a:rPr>
              <a:t>안내 예정</a:t>
            </a:r>
            <a:endParaRPr lang="en-US" altLang="ko-KR" sz="2700" dirty="0" smtClean="0">
              <a:ea typeface="돋움" panose="020B0600000101010101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- </a:t>
            </a:r>
            <a:r>
              <a:rPr lang="ko-KR" altLang="en-US" sz="2700" dirty="0" err="1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안내방법</a:t>
            </a:r>
            <a:endParaRPr lang="en-US" altLang="ko-KR" sz="2700" dirty="0" smtClean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r>
              <a:rPr lang="en-US" altLang="ko-KR" sz="2700" dirty="0">
                <a:ea typeface="돋움" panose="020B0600000101010101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2700" dirty="0" smtClean="0">
                <a:ea typeface="돋움" panose="020B0600000101010101" pitchFamily="50" charset="-127"/>
                <a:cs typeface="Pretendard Medium" panose="02000603000000020004" pitchFamily="50" charset="-127"/>
              </a:rPr>
              <a:t>    </a:t>
            </a:r>
            <a:r>
              <a:rPr lang="ko-KR" altLang="en-US" sz="2700" dirty="0" err="1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마이페이지</a:t>
            </a:r>
            <a:r>
              <a:rPr lang="ko-KR" altLang="en-US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 안내문</a:t>
            </a:r>
            <a:endParaRPr lang="en-US" altLang="ko-KR" sz="2700" dirty="0" smtClean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r>
              <a:rPr lang="en-US" altLang="ko-KR" sz="27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    </a:t>
            </a:r>
            <a:r>
              <a:rPr lang="ko-KR" altLang="en-US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이메일 안내</a:t>
            </a:r>
            <a:endParaRPr lang="en-US" altLang="ko-KR" sz="2700" dirty="0" smtClean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     SMS(</a:t>
            </a:r>
            <a:r>
              <a:rPr lang="ko-KR" altLang="en-US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문자</a:t>
            </a:r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안내</a:t>
            </a:r>
            <a:endParaRPr lang="en-US" altLang="ko-KR" sz="2700" dirty="0" smtClean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- </a:t>
            </a:r>
            <a:r>
              <a:rPr lang="ko-KR" altLang="en-US" sz="2700" dirty="0" err="1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안내내용</a:t>
            </a:r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: </a:t>
            </a:r>
            <a:r>
              <a:rPr lang="en-US" altLang="ko-KR" sz="2800" b="1" i="1" u="sng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AI</a:t>
            </a:r>
            <a:r>
              <a:rPr lang="ko-KR" altLang="en-US" sz="2800" b="1" i="1" u="sng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면접 페이지 링크 안내</a:t>
            </a:r>
            <a:endParaRPr lang="en-US" altLang="ko-KR" sz="2700" b="1" i="1" u="sng" dirty="0" smtClean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7AAA5316-F4DF-4FAF-A1F4-E71434F81227}"/>
              </a:ext>
            </a:extLst>
          </p:cNvPr>
          <p:cNvSpPr/>
          <p:nvPr/>
        </p:nvSpPr>
        <p:spPr>
          <a:xfrm>
            <a:off x="595536" y="2597430"/>
            <a:ext cx="223618" cy="19696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1</a:t>
            </a:r>
            <a:endParaRPr lang="ko-KR" altLang="en-US" sz="1600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E2924AF3-E5A5-4271-8DC1-0E20957A0D97}"/>
              </a:ext>
            </a:extLst>
          </p:cNvPr>
          <p:cNvSpPr/>
          <p:nvPr/>
        </p:nvSpPr>
        <p:spPr>
          <a:xfrm>
            <a:off x="613772" y="3013296"/>
            <a:ext cx="223618" cy="20598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2</a:t>
            </a:r>
            <a:endParaRPr lang="ko-KR" altLang="en-US" sz="1600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E2924AF3-E5A5-4271-8DC1-0E20957A0D97}"/>
              </a:ext>
            </a:extLst>
          </p:cNvPr>
          <p:cNvSpPr/>
          <p:nvPr/>
        </p:nvSpPr>
        <p:spPr>
          <a:xfrm>
            <a:off x="613772" y="3457033"/>
            <a:ext cx="223618" cy="20598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3</a:t>
            </a:r>
            <a:endParaRPr lang="ko-KR" altLang="en-US" sz="1600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5949280"/>
            <a:ext cx="3054885" cy="5760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-1016" y="5214695"/>
            <a:ext cx="9145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감사합니다</a:t>
            </a:r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  <a:sym typeface="Wingdings" panose="05000000000000000000" pitchFamily="2" charset="2"/>
              </a:rPr>
              <a:t></a:t>
            </a:r>
            <a:endParaRPr lang="en-US" altLang="ko-KR" sz="2700" dirty="0" smtClean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346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107504" y="18864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DSC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공유대학 선발 홈페이지 접속</a:t>
            </a:r>
            <a:endParaRPr lang="en-US" altLang="ko-KR" sz="3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       (URL : https://dscu.recruiter.co.kr)</a:t>
            </a:r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endParaRPr lang="ko-KR" altLang="en-US" sz="3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228C83A-C24A-479F-8C47-0602FF11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72"/>
            <a:ext cx="9144000" cy="584272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254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CB967A4-1E77-4BBA-A97B-A8BB0F403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7" y="1231618"/>
            <a:ext cx="9144000" cy="565587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107504" y="188640"/>
            <a:ext cx="7200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선발정보</a:t>
            </a:r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-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선발공고</a:t>
            </a:r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클릭</a:t>
            </a:r>
            <a:endParaRPr lang="en-US" altLang="ko-KR" sz="3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32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    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선발정보 </a:t>
            </a:r>
            <a:r>
              <a:rPr lang="ko-KR" altLang="en-US" sz="200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메뉴탭에서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모집 관련 문의사항 접수 가능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 </a:t>
            </a:r>
            <a:endParaRPr lang="ko-KR" altLang="en-US" sz="20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65E25EC-AB7F-4E24-9C21-EA9DC11D0A03}"/>
              </a:ext>
            </a:extLst>
          </p:cNvPr>
          <p:cNvSpPr/>
          <p:nvPr/>
        </p:nvSpPr>
        <p:spPr>
          <a:xfrm>
            <a:off x="0" y="1772816"/>
            <a:ext cx="2339752" cy="943655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70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107504" y="188640"/>
            <a:ext cx="89289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3.  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첨부파일 모집요강 확인 </a:t>
            </a:r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– 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지원서 작성</a:t>
            </a:r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/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수정</a:t>
            </a:r>
            <a:endParaRPr lang="en-US" altLang="ko-KR" sz="3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32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    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지원서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작성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/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수정은 입학 및 학생지원 </a:t>
            </a:r>
            <a:r>
              <a:rPr lang="ko-KR" altLang="en-US" sz="200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메뉴탭에서도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확인 가능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 </a:t>
            </a:r>
            <a:endParaRPr lang="ko-KR" altLang="en-US" sz="20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A6BE57C-0FD3-4A92-B42B-2F076F4E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257821"/>
            <a:ext cx="6300192" cy="562967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FEE4E6C-2E04-4457-B5D2-A011998F0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2149"/>
            <a:ext cx="2771800" cy="139204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65E25EC-AB7F-4E24-9C21-EA9DC11D0A03}"/>
              </a:ext>
            </a:extLst>
          </p:cNvPr>
          <p:cNvSpPr/>
          <p:nvPr/>
        </p:nvSpPr>
        <p:spPr>
          <a:xfrm>
            <a:off x="4427984" y="6021288"/>
            <a:ext cx="4320480" cy="79208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위로 굽음 6">
            <a:extLst>
              <a:ext uri="{FF2B5EF4-FFF2-40B4-BE49-F238E27FC236}">
                <a16:creationId xmlns:a16="http://schemas.microsoft.com/office/drawing/2014/main" id="{5E48336E-29AC-4E87-A34D-5053093AC6E1}"/>
              </a:ext>
            </a:extLst>
          </p:cNvPr>
          <p:cNvSpPr/>
          <p:nvPr/>
        </p:nvSpPr>
        <p:spPr>
          <a:xfrm rot="5400000">
            <a:off x="1564187" y="4244349"/>
            <a:ext cx="792088" cy="828092"/>
          </a:xfrm>
          <a:prstGeom prst="bentUpArrow">
            <a:avLst>
              <a:gd name="adj1" fmla="val 17552"/>
              <a:gd name="adj2" fmla="val 22440"/>
              <a:gd name="adj3" fmla="val 4362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D1BBB-C38B-4834-8438-274BB05B7429}"/>
              </a:ext>
            </a:extLst>
          </p:cNvPr>
          <p:cNvSpPr txBox="1"/>
          <p:nvPr/>
        </p:nvSpPr>
        <p:spPr>
          <a:xfrm>
            <a:off x="107504" y="3816075"/>
            <a:ext cx="20181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[</a:t>
            </a:r>
            <a:r>
              <a:rPr lang="ko-KR" altLang="en-US" sz="23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공고문 클릭</a:t>
            </a:r>
            <a:r>
              <a:rPr lang="en-US" altLang="ko-KR" sz="23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]</a:t>
            </a:r>
            <a:endParaRPr lang="ko-KR" altLang="en-US" sz="23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805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107504" y="188640"/>
            <a:ext cx="9433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4. 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개인정보 수집</a:t>
            </a:r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/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이용 동의 </a:t>
            </a:r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-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개인정보 입력 </a:t>
            </a:r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-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지원서 작성</a:t>
            </a:r>
            <a:endParaRPr lang="en-US" altLang="ko-KR" sz="28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dirty="0" smtClean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안내 메일 및 문자 발송 시</a:t>
            </a:r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ko-KR" altLang="en-US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입력한 정보로 발송 </a:t>
            </a:r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/ </a:t>
            </a:r>
            <a:r>
              <a:rPr lang="ko-KR" altLang="en-US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마이페이지 로그인 </a:t>
            </a:r>
            <a:r>
              <a:rPr lang="ko-KR" altLang="en-US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정보와도</a:t>
            </a:r>
            <a:r>
              <a:rPr lang="ko-KR" altLang="en-US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동일</a:t>
            </a:r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  <a:endParaRPr lang="ko-KR" altLang="en-US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F0B09BE-1A81-4FB0-AA4F-FC22BEC89B9B}"/>
              </a:ext>
            </a:extLst>
          </p:cNvPr>
          <p:cNvGrpSpPr/>
          <p:nvPr/>
        </p:nvGrpSpPr>
        <p:grpSpPr>
          <a:xfrm>
            <a:off x="1007604" y="1124745"/>
            <a:ext cx="7272808" cy="5717334"/>
            <a:chOff x="1002875" y="1149776"/>
            <a:chExt cx="7259281" cy="569230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9A48920-7494-46D8-A1E7-7C9EE31F2893}"/>
                </a:ext>
              </a:extLst>
            </p:cNvPr>
            <p:cNvGrpSpPr/>
            <p:nvPr/>
          </p:nvGrpSpPr>
          <p:grpSpPr>
            <a:xfrm>
              <a:off x="1025859" y="1158705"/>
              <a:ext cx="7236297" cy="5683375"/>
              <a:chOff x="-1" y="1441480"/>
              <a:chExt cx="6876257" cy="5400600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6B40D27D-5EC4-4724-A83A-9C6BFF64301B}"/>
                  </a:ext>
                </a:extLst>
              </p:cNvPr>
              <p:cNvGrpSpPr/>
              <p:nvPr/>
            </p:nvGrpSpPr>
            <p:grpSpPr>
              <a:xfrm>
                <a:off x="-1" y="1441480"/>
                <a:ext cx="6876257" cy="5400600"/>
                <a:chOff x="0" y="1268760"/>
                <a:chExt cx="6588224" cy="5115460"/>
              </a:xfrm>
            </p:grpSpPr>
            <p:grpSp>
              <p:nvGrpSpPr>
                <p:cNvPr id="10" name="그룹 9">
                  <a:extLst>
                    <a:ext uri="{FF2B5EF4-FFF2-40B4-BE49-F238E27FC236}">
                      <a16:creationId xmlns:a16="http://schemas.microsoft.com/office/drawing/2014/main" id="{9DD72BED-86C2-4628-81C9-FB151980E81A}"/>
                    </a:ext>
                  </a:extLst>
                </p:cNvPr>
                <p:cNvGrpSpPr/>
                <p:nvPr/>
              </p:nvGrpSpPr>
              <p:grpSpPr>
                <a:xfrm>
                  <a:off x="0" y="1268760"/>
                  <a:ext cx="6588224" cy="5115460"/>
                  <a:chOff x="0" y="1268760"/>
                  <a:chExt cx="6588224" cy="5115460"/>
                </a:xfrm>
              </p:grpSpPr>
              <p:pic>
                <p:nvPicPr>
                  <p:cNvPr id="4" name="그림 3">
                    <a:extLst>
                      <a:ext uri="{FF2B5EF4-FFF2-40B4-BE49-F238E27FC236}">
                        <a16:creationId xmlns:a16="http://schemas.microsoft.com/office/drawing/2014/main" id="{8EC269AF-E9D6-49EC-96F0-BD89646B48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0" y="1268760"/>
                    <a:ext cx="6588224" cy="4706798"/>
                  </a:xfrm>
                  <a:prstGeom prst="rect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</p:pic>
              <p:pic>
                <p:nvPicPr>
                  <p:cNvPr id="9" name="그림 8">
                    <a:extLst>
                      <a:ext uri="{FF2B5EF4-FFF2-40B4-BE49-F238E27FC236}">
                        <a16:creationId xmlns:a16="http://schemas.microsoft.com/office/drawing/2014/main" id="{BC3C6936-615F-4866-8D0A-26A6ADE3EC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31315"/>
                  <a:stretch/>
                </p:blipFill>
                <p:spPr>
                  <a:xfrm>
                    <a:off x="0" y="5949280"/>
                    <a:ext cx="6588224" cy="434940"/>
                  </a:xfrm>
                  <a:prstGeom prst="rect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</p:pic>
            </p:grpSp>
            <p:sp>
              <p:nvSpPr>
                <p:cNvPr id="2" name="사각형: 둥근 모서리 1">
                  <a:extLst>
                    <a:ext uri="{FF2B5EF4-FFF2-40B4-BE49-F238E27FC236}">
                      <a16:creationId xmlns:a16="http://schemas.microsoft.com/office/drawing/2014/main" id="{165E25EC-AB7F-4E24-9C21-EA9DC11D0A03}"/>
                    </a:ext>
                  </a:extLst>
                </p:cNvPr>
                <p:cNvSpPr/>
                <p:nvPr/>
              </p:nvSpPr>
              <p:spPr>
                <a:xfrm>
                  <a:off x="251520" y="2060848"/>
                  <a:ext cx="3240360" cy="576064"/>
                </a:xfrm>
                <a:prstGeom prst="roundRect">
                  <a:avLst/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사각형: 둥근 모서리 10">
                  <a:extLst>
                    <a:ext uri="{FF2B5EF4-FFF2-40B4-BE49-F238E27FC236}">
                      <a16:creationId xmlns:a16="http://schemas.microsoft.com/office/drawing/2014/main" id="{A89304BE-4FF1-4906-A26D-E118DFDDB648}"/>
                    </a:ext>
                  </a:extLst>
                </p:cNvPr>
                <p:cNvSpPr/>
                <p:nvPr/>
              </p:nvSpPr>
              <p:spPr>
                <a:xfrm>
                  <a:off x="251520" y="2766454"/>
                  <a:ext cx="4968552" cy="3038809"/>
                </a:xfrm>
                <a:prstGeom prst="roundRect">
                  <a:avLst>
                    <a:gd name="adj" fmla="val 3401"/>
                  </a:avLst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사각형: 둥근 모서리 11">
                  <a:extLst>
                    <a:ext uri="{FF2B5EF4-FFF2-40B4-BE49-F238E27FC236}">
                      <a16:creationId xmlns:a16="http://schemas.microsoft.com/office/drawing/2014/main" id="{B4ED5B79-38FD-485B-8DD2-5103F2968447}"/>
                    </a:ext>
                  </a:extLst>
                </p:cNvPr>
                <p:cNvSpPr/>
                <p:nvPr/>
              </p:nvSpPr>
              <p:spPr>
                <a:xfrm>
                  <a:off x="5508104" y="5998481"/>
                  <a:ext cx="1008112" cy="336538"/>
                </a:xfrm>
                <a:prstGeom prst="roundRect">
                  <a:avLst/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7AAA5316-F4DF-4FAF-A1F4-E71434F81227}"/>
                  </a:ext>
                </a:extLst>
              </p:cNvPr>
              <p:cNvSpPr/>
              <p:nvPr/>
            </p:nvSpPr>
            <p:spPr>
              <a:xfrm>
                <a:off x="107504" y="2136586"/>
                <a:ext cx="288032" cy="28803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1</a:t>
                </a:r>
                <a:endParaRPr lang="ko-KR" altLang="en-US" dirty="0"/>
              </a:p>
            </p:txBody>
          </p: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E2924AF3-E5A5-4271-8DC1-0E20957A0D97}"/>
                  </a:ext>
                </a:extLst>
              </p:cNvPr>
              <p:cNvSpPr/>
              <p:nvPr/>
            </p:nvSpPr>
            <p:spPr>
              <a:xfrm>
                <a:off x="107504" y="2923094"/>
                <a:ext cx="288032" cy="28803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2</a:t>
                </a:r>
                <a:endParaRPr lang="ko-KR" altLang="en-US" dirty="0"/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CB9C1765-B1BF-4291-972D-800436D07E3D}"/>
                  </a:ext>
                </a:extLst>
              </p:cNvPr>
              <p:cNvSpPr/>
              <p:nvPr/>
            </p:nvSpPr>
            <p:spPr>
              <a:xfrm>
                <a:off x="5673758" y="6265752"/>
                <a:ext cx="288032" cy="28803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3</a:t>
                </a:r>
                <a:endParaRPr lang="ko-KR" altLang="en-US" dirty="0"/>
              </a:p>
            </p:txBody>
          </p:sp>
        </p:grp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0A0DB57F-43C2-4C61-A1F5-5CB7CD854C3A}"/>
                </a:ext>
              </a:extLst>
            </p:cNvPr>
            <p:cNvSpPr/>
            <p:nvPr/>
          </p:nvSpPr>
          <p:spPr>
            <a:xfrm>
              <a:off x="1002875" y="1149776"/>
              <a:ext cx="28151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(</a:t>
              </a:r>
              <a:r>
                <a:rPr lang="ko-KR" altLang="en-US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표시된 번호 순서대로 입력</a:t>
              </a:r>
              <a:r>
                <a:rPr lang="en-US" altLang="ko-KR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) 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66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107504" y="188640"/>
            <a:ext cx="90730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5.  </a:t>
            </a:r>
            <a:r>
              <a:rPr lang="ko-KR" altLang="en-US" sz="24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로그인 세션 남은 시간 확인하여 지원서 작성 및 임시저장</a:t>
            </a:r>
            <a:endParaRPr lang="en-US" altLang="ko-KR" sz="24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1400" dirty="0" smtClean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1.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기본정보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▶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2.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학력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/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성적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▶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3.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어학성적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/</a:t>
            </a:r>
            <a:r>
              <a:rPr lang="ko-KR" altLang="en-US" sz="140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가산점교과목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▶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4.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자기소개서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/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학업계획서 순으로 순차적 작성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  <a:endParaRPr lang="en-US" altLang="ko-KR" sz="1400" dirty="0">
              <a:solidFill>
                <a:srgbClr val="FF000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2000" dirty="0" smtClean="0">
                <a:solidFill>
                  <a:srgbClr val="FF0000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*</a:t>
            </a:r>
            <a:r>
              <a:rPr lang="ko-KR" altLang="en-US" sz="2000" dirty="0" smtClean="0">
                <a:solidFill>
                  <a:srgbClr val="FF0000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표시 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: </a:t>
            </a:r>
            <a:r>
              <a:rPr lang="ko-KR" altLang="en-US" sz="200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필수입력값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200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미입력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시 저장 및 다음 페이지 이동불가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 </a:t>
            </a:r>
            <a:endParaRPr lang="en-US" altLang="ko-KR" sz="2000" dirty="0" smtClean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r>
              <a:rPr lang="en-US" altLang="ko-KR" sz="2000" dirty="0" smtClean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※</a:t>
            </a:r>
            <a:r>
              <a:rPr lang="ko-KR" altLang="en-US" sz="2000" dirty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표시 </a:t>
            </a:r>
            <a:r>
              <a:rPr lang="en-US" altLang="ko-KR" sz="2000" dirty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: </a:t>
            </a:r>
            <a:r>
              <a:rPr lang="ko-KR" altLang="en-US" sz="2000" dirty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작성가이드</a:t>
            </a:r>
            <a:r>
              <a:rPr lang="en-US" altLang="ko-KR" sz="2000" dirty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2000" dirty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필독</a:t>
            </a:r>
            <a:r>
              <a:rPr lang="en-US" altLang="ko-KR" sz="2000" dirty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</a:p>
          <a:p>
            <a:pPr marL="514350" indent="-514350">
              <a:buAutoNum type="arabicPeriod" startAt="3"/>
            </a:pPr>
            <a:endParaRPr lang="ko-KR" altLang="en-US" sz="20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CF40A44-9625-491F-A6F2-9FA97C566673}"/>
              </a:ext>
            </a:extLst>
          </p:cNvPr>
          <p:cNvGrpSpPr/>
          <p:nvPr/>
        </p:nvGrpSpPr>
        <p:grpSpPr>
          <a:xfrm>
            <a:off x="1631355" y="1700808"/>
            <a:ext cx="6025306" cy="5157192"/>
            <a:chOff x="1411559" y="1180852"/>
            <a:chExt cx="6632787" cy="5677148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D0D51FB4-8377-48A7-9BC3-89249CBD7D02}"/>
                </a:ext>
              </a:extLst>
            </p:cNvPr>
            <p:cNvGrpSpPr/>
            <p:nvPr/>
          </p:nvGrpSpPr>
          <p:grpSpPr>
            <a:xfrm>
              <a:off x="1411559" y="1180852"/>
              <a:ext cx="6632787" cy="5677148"/>
              <a:chOff x="1099653" y="671127"/>
              <a:chExt cx="6944694" cy="5944116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7367AF2B-AD4A-47D8-B5D4-56F88A368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99653" y="671127"/>
                <a:ext cx="6944694" cy="5515745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97CE6889-AD7A-4E6E-9E72-46174FDFD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653" y="6180017"/>
                <a:ext cx="6944694" cy="435226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CEE4B7AA-9A66-4496-80D0-3E684F13473A}"/>
                </a:ext>
              </a:extLst>
            </p:cNvPr>
            <p:cNvSpPr/>
            <p:nvPr/>
          </p:nvSpPr>
          <p:spPr>
            <a:xfrm>
              <a:off x="1763688" y="3576931"/>
              <a:ext cx="864096" cy="415679"/>
            </a:xfrm>
            <a:prstGeom prst="round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77B45E5A-C15A-42E0-9133-1C76E2FE84C8}"/>
                </a:ext>
              </a:extLst>
            </p:cNvPr>
            <p:cNvSpPr/>
            <p:nvPr/>
          </p:nvSpPr>
          <p:spPr>
            <a:xfrm>
              <a:off x="2843808" y="2924944"/>
              <a:ext cx="648072" cy="2160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C3662664-DAFA-4C07-8DA7-EF95AB176076}"/>
                </a:ext>
              </a:extLst>
            </p:cNvPr>
            <p:cNvSpPr/>
            <p:nvPr/>
          </p:nvSpPr>
          <p:spPr>
            <a:xfrm>
              <a:off x="3491880" y="5730191"/>
              <a:ext cx="1296144" cy="66750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45233EF1-434F-4FCB-A215-6554A442F29A}"/>
              </a:ext>
            </a:extLst>
          </p:cNvPr>
          <p:cNvSpPr/>
          <p:nvPr/>
        </p:nvSpPr>
        <p:spPr>
          <a:xfrm>
            <a:off x="1691680" y="6492071"/>
            <a:ext cx="5904656" cy="321305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9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-51213" y="215568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6.  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지원서 최종 확인 및 동의 서약서 작성 후 최종제출</a:t>
            </a:r>
            <a:endParaRPr lang="en-US" altLang="ko-KR" sz="3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3000" dirty="0">
                <a:solidFill>
                  <a:srgbClr val="FF000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 </a:t>
            </a:r>
            <a:r>
              <a:rPr lang="en-US" altLang="ko-KR" sz="1500" dirty="0" smtClean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지원서 최종 제출 후 원서접수 기간 내 수정이 필요한 경우</a:t>
            </a:r>
            <a:r>
              <a:rPr lang="en-US" altLang="ko-KR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en-US" altLang="ko-KR" sz="1500" b="1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“</a:t>
            </a:r>
            <a:r>
              <a:rPr lang="ko-KR" altLang="en-US" sz="1500" b="1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선발정보</a:t>
            </a:r>
            <a:r>
              <a:rPr lang="en-US" altLang="ko-KR" sz="1500" b="1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-</a:t>
            </a:r>
            <a:r>
              <a:rPr lang="ko-KR" altLang="en-US" sz="1500" b="1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문의사항</a:t>
            </a:r>
            <a:r>
              <a:rPr lang="en-US" altLang="ko-KR" sz="1500" b="1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-</a:t>
            </a:r>
            <a:r>
              <a:rPr lang="en-US" altLang="ko-KR" sz="1500" b="1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QnA</a:t>
            </a:r>
            <a:r>
              <a:rPr lang="en-US" altLang="ko-KR" sz="1500" b="1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”</a:t>
            </a:r>
            <a:r>
              <a:rPr lang="en-US" altLang="ko-KR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ko-KR" altLang="en-US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메뉴 탭 이용</a:t>
            </a:r>
            <a:r>
              <a:rPr lang="en-US" altLang="ko-KR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  <a:endParaRPr lang="ko-KR" altLang="en-US" sz="20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B54C582-E3D9-4DE5-8BD6-E64AA70C3342}"/>
              </a:ext>
            </a:extLst>
          </p:cNvPr>
          <p:cNvGrpSpPr/>
          <p:nvPr/>
        </p:nvGrpSpPr>
        <p:grpSpPr>
          <a:xfrm>
            <a:off x="203288" y="1340768"/>
            <a:ext cx="8737423" cy="3204942"/>
            <a:chOff x="203288" y="2276872"/>
            <a:chExt cx="8737423" cy="3204942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71B1D092-3384-47CC-AC29-F564031AA467}"/>
                </a:ext>
              </a:extLst>
            </p:cNvPr>
            <p:cNvGrpSpPr/>
            <p:nvPr/>
          </p:nvGrpSpPr>
          <p:grpSpPr>
            <a:xfrm>
              <a:off x="203288" y="2276872"/>
              <a:ext cx="8737423" cy="3204942"/>
              <a:chOff x="138113" y="2168274"/>
              <a:chExt cx="8737423" cy="3204942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E657D0D1-DA8D-4D63-A8AC-DCEEAD30F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8113" y="2168275"/>
                <a:ext cx="3729105" cy="1647868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4678B83F-1FCE-4D33-AACF-F261D2F8A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8557"/>
              <a:stretch/>
            </p:blipFill>
            <p:spPr>
              <a:xfrm>
                <a:off x="3995936" y="2168274"/>
                <a:ext cx="4879600" cy="3204942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04367003-CB5D-4D7C-A881-116EFAAD6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452" y="3931440"/>
                <a:ext cx="3729104" cy="144177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45233EF1-434F-4FCB-A215-6554A442F29A}"/>
                </a:ext>
              </a:extLst>
            </p:cNvPr>
            <p:cNvSpPr/>
            <p:nvPr/>
          </p:nvSpPr>
          <p:spPr>
            <a:xfrm>
              <a:off x="4094059" y="4761734"/>
              <a:ext cx="4798421" cy="707681"/>
            </a:xfrm>
            <a:prstGeom prst="round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00ECD4A7-FA6D-4D3F-ACF6-661557F4D54D}"/>
                </a:ext>
              </a:extLst>
            </p:cNvPr>
            <p:cNvSpPr/>
            <p:nvPr/>
          </p:nvSpPr>
          <p:spPr>
            <a:xfrm>
              <a:off x="323529" y="3033542"/>
              <a:ext cx="3456384" cy="800776"/>
            </a:xfrm>
            <a:prstGeom prst="round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03E5AFF4-A756-4430-93F7-238AC4D4B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88" y="4675918"/>
            <a:ext cx="3729105" cy="207583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2367BF-490B-4DE1-B481-C2CC6D9BBCAD}"/>
              </a:ext>
            </a:extLst>
          </p:cNvPr>
          <p:cNvSpPr txBox="1"/>
          <p:nvPr/>
        </p:nvSpPr>
        <p:spPr>
          <a:xfrm>
            <a:off x="3909226" y="5168254"/>
            <a:ext cx="54006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“</a:t>
            </a:r>
            <a:r>
              <a:rPr lang="ko-KR" altLang="en-US" sz="27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접수 완료 문구 확인 후 창 종료</a:t>
            </a:r>
            <a:r>
              <a:rPr lang="en-US" altLang="ko-KR" sz="27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”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B46E9C0-E43F-45E6-8E89-E92850D1FA0B}"/>
              </a:ext>
            </a:extLst>
          </p:cNvPr>
          <p:cNvSpPr/>
          <p:nvPr/>
        </p:nvSpPr>
        <p:spPr>
          <a:xfrm>
            <a:off x="467544" y="6093296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25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0EE4946-F733-4A6D-B06C-C6CFA450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15748"/>
            <a:ext cx="8712968" cy="564225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0" y="170843"/>
            <a:ext cx="9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7. 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마이페이지 </a:t>
            </a:r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-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지원서 </a:t>
            </a:r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/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전형 안내 </a:t>
            </a:r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/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합격자 발표 확인</a:t>
            </a:r>
            <a:endParaRPr lang="en-US" altLang="ko-KR" sz="28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3000" dirty="0">
                <a:solidFill>
                  <a:srgbClr val="FF000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     </a:t>
            </a:r>
            <a:r>
              <a:rPr lang="en-US" altLang="ko-KR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입학 및 학생지원</a:t>
            </a:r>
            <a:r>
              <a:rPr lang="en-US" altLang="ko-KR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-</a:t>
            </a:r>
            <a:r>
              <a:rPr lang="ko-KR" altLang="en-US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마이페이지 메뉴 탭 이용 또는 선발 홈페이지 좌측 상단 마이페이지 클릭</a:t>
            </a:r>
            <a:r>
              <a:rPr lang="en-US" altLang="ko-KR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  <a:endParaRPr lang="en-US" altLang="ko-KR" sz="1500" dirty="0">
              <a:solidFill>
                <a:srgbClr val="FF000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pPr marL="514350" indent="-514350">
              <a:buAutoNum type="arabicPeriod" startAt="3"/>
            </a:pPr>
            <a:endParaRPr lang="ko-KR" altLang="en-US" sz="20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45233EF1-434F-4FCB-A215-6554A442F29A}"/>
              </a:ext>
            </a:extLst>
          </p:cNvPr>
          <p:cNvSpPr/>
          <p:nvPr/>
        </p:nvSpPr>
        <p:spPr>
          <a:xfrm>
            <a:off x="395536" y="1772816"/>
            <a:ext cx="2088232" cy="1728192"/>
          </a:xfrm>
          <a:prstGeom prst="roundRect">
            <a:avLst>
              <a:gd name="adj" fmla="val 8133"/>
            </a:avLst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7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107504" y="188640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8. </a:t>
            </a:r>
            <a:r>
              <a:rPr lang="en-US" altLang="ko-KR" sz="27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ko-KR" altLang="en-US" sz="27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지원서 작성 시 입력한 기본정보로 로그인 후 정보 확인</a:t>
            </a:r>
            <a:endParaRPr lang="en-US" altLang="ko-KR" sz="27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2800" dirty="0">
                <a:solidFill>
                  <a:srgbClr val="FF000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    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내가 작성한 이력서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/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전형 안내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/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합격자 발표 확인가능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  <a:endParaRPr lang="en-US" altLang="ko-KR" sz="1400" dirty="0">
              <a:solidFill>
                <a:srgbClr val="FF000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8B0861A-D40F-479E-A31A-04B34604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175" y="1628800"/>
            <a:ext cx="4843810" cy="410445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45233EF1-434F-4FCB-A215-6554A442F29A}"/>
              </a:ext>
            </a:extLst>
          </p:cNvPr>
          <p:cNvSpPr/>
          <p:nvPr/>
        </p:nvSpPr>
        <p:spPr>
          <a:xfrm>
            <a:off x="2463647" y="2809504"/>
            <a:ext cx="524177" cy="222859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CC05E14-5B3E-4113-A17F-6F66B071AA2C}"/>
              </a:ext>
            </a:extLst>
          </p:cNvPr>
          <p:cNvGrpSpPr/>
          <p:nvPr/>
        </p:nvGrpSpPr>
        <p:grpSpPr>
          <a:xfrm>
            <a:off x="-18256" y="1612816"/>
            <a:ext cx="4057725" cy="4104455"/>
            <a:chOff x="245254" y="1844824"/>
            <a:chExt cx="4848928" cy="4904769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576B9E2-5CA3-4CF0-A2B5-A68C650DC1BE}"/>
                </a:ext>
              </a:extLst>
            </p:cNvPr>
            <p:cNvGrpSpPr/>
            <p:nvPr/>
          </p:nvGrpSpPr>
          <p:grpSpPr>
            <a:xfrm>
              <a:off x="395536" y="1844824"/>
              <a:ext cx="4698646" cy="2061715"/>
              <a:chOff x="1113942" y="2052445"/>
              <a:chExt cx="6916115" cy="3034717"/>
            </a:xfrm>
          </p:grpSpPr>
          <p:pic>
            <p:nvPicPr>
              <p:cNvPr id="2" name="그림 1">
                <a:extLst>
                  <a:ext uri="{FF2B5EF4-FFF2-40B4-BE49-F238E27FC236}">
                    <a16:creationId xmlns:a16="http://schemas.microsoft.com/office/drawing/2014/main" id="{9EEB0152-212E-4872-8E7D-8A3407619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3942" y="2052445"/>
                <a:ext cx="6916115" cy="2753109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784ACE6C-F3EC-4366-BE8C-301C5E6CD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3942" y="4653136"/>
                <a:ext cx="6916115" cy="43402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92D7A03-8A30-43FB-AEF4-321DB6D0E20A}"/>
                </a:ext>
              </a:extLst>
            </p:cNvPr>
            <p:cNvSpPr/>
            <p:nvPr/>
          </p:nvSpPr>
          <p:spPr>
            <a:xfrm>
              <a:off x="245254" y="3917423"/>
              <a:ext cx="3732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*</a:t>
              </a:r>
              <a:r>
                <a:rPr lang="ko-KR" altLang="en-US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비밀번호 분실 시</a:t>
              </a:r>
              <a:r>
                <a:rPr lang="en-US" altLang="ko-KR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‘</a:t>
              </a:r>
              <a:r>
                <a:rPr lang="ko-KR" altLang="en-US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비밀번호 찾기</a:t>
              </a:r>
              <a:r>
                <a:rPr lang="en-US" altLang="ko-KR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’ </a:t>
              </a:r>
              <a:r>
                <a:rPr lang="ko-KR" altLang="en-US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클릭</a:t>
              </a:r>
              <a:endParaRPr lang="ko-KR" altLang="en-US" dirty="0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8FB8F4AC-7F9A-46F0-903D-5A9F2919C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427" r="6728" b="6238"/>
            <a:stretch/>
          </p:blipFill>
          <p:spPr>
            <a:xfrm>
              <a:off x="683569" y="4385205"/>
              <a:ext cx="4104456" cy="2364388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33684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329</Words>
  <Application>Microsoft Office PowerPoint</Application>
  <PresentationFormat>화면 슬라이드 쇼(4:3)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Pretendard ExtraBold</vt:lpstr>
      <vt:lpstr>Pretendard Medium</vt:lpstr>
      <vt:lpstr>돋움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정원</dc:creator>
  <cp:lastModifiedBy>user</cp:lastModifiedBy>
  <cp:revision>23</cp:revision>
  <cp:lastPrinted>2017-09-19T02:46:15Z</cp:lastPrinted>
  <dcterms:created xsi:type="dcterms:W3CDTF">2017-09-19T02:43:03Z</dcterms:created>
  <dcterms:modified xsi:type="dcterms:W3CDTF">2022-12-12T02:15:53Z</dcterms:modified>
  <cp:contentStatus>최종본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